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100"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1104" r:id="rId400"/>
    <p:sldId id="1105" r:id="rId401"/>
    <p:sldId id="715" r:id="rId402"/>
    <p:sldId id="716" r:id="rId403"/>
    <p:sldId id="717" r:id="rId404"/>
    <p:sldId id="872" r:id="rId405"/>
    <p:sldId id="721" r:id="rId406"/>
    <p:sldId id="1107" r:id="rId407"/>
    <p:sldId id="718" r:id="rId408"/>
    <p:sldId id="1108" r:id="rId409"/>
    <p:sldId id="1109" r:id="rId410"/>
    <p:sldId id="749" r:id="rId411"/>
    <p:sldId id="915" r:id="rId412"/>
    <p:sldId id="750" r:id="rId413"/>
    <p:sldId id="316" r:id="rId414"/>
    <p:sldId id="1114" r:id="rId415"/>
    <p:sldId id="1115" r:id="rId416"/>
    <p:sldId id="1116" r:id="rId417"/>
    <p:sldId id="1117" r:id="rId418"/>
    <p:sldId id="811" r:id="rId419"/>
    <p:sldId id="1078" r:id="rId420"/>
    <p:sldId id="812" r:id="rId421"/>
    <p:sldId id="725" r:id="rId422"/>
    <p:sldId id="1011" r:id="rId423"/>
    <p:sldId id="320" r:id="rId424"/>
    <p:sldId id="1110" r:id="rId425"/>
    <p:sldId id="1111" r:id="rId426"/>
    <p:sldId id="1112" r:id="rId427"/>
    <p:sldId id="726" r:id="rId428"/>
    <p:sldId id="1113" r:id="rId429"/>
    <p:sldId id="1061" r:id="rId430"/>
    <p:sldId id="1062" r:id="rId431"/>
    <p:sldId id="1063" r:id="rId432"/>
    <p:sldId id="1064" r:id="rId433"/>
    <p:sldId id="1065" r:id="rId434"/>
    <p:sldId id="1066" r:id="rId435"/>
    <p:sldId id="1067" r:id="rId436"/>
    <p:sldId id="1068" r:id="rId437"/>
    <p:sldId id="727" r:id="rId438"/>
    <p:sldId id="728" r:id="rId439"/>
    <p:sldId id="781" r:id="rId440"/>
    <p:sldId id="1007" r:id="rId441"/>
    <p:sldId id="730" r:id="rId442"/>
    <p:sldId id="1079" r:id="rId443"/>
    <p:sldId id="1080" r:id="rId444"/>
    <p:sldId id="775" r:id="rId445"/>
    <p:sldId id="734" r:id="rId446"/>
    <p:sldId id="735" r:id="rId447"/>
    <p:sldId id="738" r:id="rId448"/>
    <p:sldId id="774" r:id="rId449"/>
    <p:sldId id="737" r:id="rId450"/>
    <p:sldId id="740" r:id="rId451"/>
    <p:sldId id="968" r:id="rId452"/>
    <p:sldId id="969" r:id="rId453"/>
    <p:sldId id="1045" r:id="rId454"/>
    <p:sldId id="986" r:id="rId455"/>
    <p:sldId id="427" r:id="rId456"/>
    <p:sldId id="688" r:id="rId457"/>
    <p:sldId id="689" r:id="rId458"/>
    <p:sldId id="731" r:id="rId459"/>
    <p:sldId id="732" r:id="rId460"/>
    <p:sldId id="758" r:id="rId461"/>
    <p:sldId id="759" r:id="rId462"/>
    <p:sldId id="916" r:id="rId463"/>
    <p:sldId id="917" r:id="rId464"/>
    <p:sldId id="840" r:id="rId465"/>
    <p:sldId id="841" r:id="rId466"/>
    <p:sldId id="939" r:id="rId467"/>
    <p:sldId id="766" r:id="rId468"/>
    <p:sldId id="767" r:id="rId469"/>
    <p:sldId id="776" r:id="rId470"/>
    <p:sldId id="752" r:id="rId471"/>
    <p:sldId id="753" r:id="rId472"/>
    <p:sldId id="764" r:id="rId473"/>
    <p:sldId id="765" r:id="rId474"/>
    <p:sldId id="874" r:id="rId475"/>
    <p:sldId id="946" r:id="rId476"/>
    <p:sldId id="777" r:id="rId477"/>
    <p:sldId id="762" r:id="rId478"/>
    <p:sldId id="763" r:id="rId479"/>
    <p:sldId id="769" r:id="rId480"/>
    <p:sldId id="770" r:id="rId481"/>
    <p:sldId id="873" r:id="rId482"/>
    <p:sldId id="875" r:id="rId483"/>
    <p:sldId id="1069" r:id="rId484"/>
    <p:sldId id="943" r:id="rId485"/>
    <p:sldId id="755" r:id="rId486"/>
    <p:sldId id="754" r:id="rId487"/>
    <p:sldId id="760" r:id="rId488"/>
    <p:sldId id="952" r:id="rId489"/>
    <p:sldId id="768" r:id="rId490"/>
    <p:sldId id="761" r:id="rId491"/>
    <p:sldId id="861" r:id="rId492"/>
    <p:sldId id="862" r:id="rId493"/>
    <p:sldId id="756" r:id="rId494"/>
    <p:sldId id="771" r:id="rId495"/>
    <p:sldId id="876" r:id="rId496"/>
    <p:sldId id="877" r:id="rId497"/>
    <p:sldId id="778" r:id="rId498"/>
    <p:sldId id="779" r:id="rId499"/>
    <p:sldId id="834" r:id="rId500"/>
    <p:sldId id="780" r:id="rId501"/>
    <p:sldId id="833" r:id="rId502"/>
    <p:sldId id="783" r:id="rId503"/>
    <p:sldId id="880" r:id="rId504"/>
    <p:sldId id="881" r:id="rId505"/>
    <p:sldId id="879" r:id="rId506"/>
    <p:sldId id="866" r:id="rId507"/>
    <p:sldId id="878" r:id="rId508"/>
    <p:sldId id="867" r:id="rId509"/>
    <p:sldId id="868" r:id="rId510"/>
    <p:sldId id="870" r:id="rId511"/>
    <p:sldId id="871" r:id="rId512"/>
    <p:sldId id="869" r:id="rId513"/>
    <p:sldId id="1033" r:id="rId514"/>
    <p:sldId id="1021" r:id="rId515"/>
    <p:sldId id="1022" r:id="rId516"/>
    <p:sldId id="1023" r:id="rId517"/>
    <p:sldId id="1024" r:id="rId518"/>
    <p:sldId id="1025" r:id="rId519"/>
    <p:sldId id="1027" r:id="rId520"/>
    <p:sldId id="1028" r:id="rId521"/>
    <p:sldId id="1029" r:id="rId522"/>
    <p:sldId id="1030" r:id="rId523"/>
    <p:sldId id="1032" r:id="rId524"/>
    <p:sldId id="1031" r:id="rId525"/>
    <p:sldId id="885" r:id="rId526"/>
    <p:sldId id="1074" r:id="rId527"/>
    <p:sldId id="976" r:id="rId528"/>
    <p:sldId id="933" r:id="rId529"/>
    <p:sldId id="954" r:id="rId530"/>
    <p:sldId id="788" r:id="rId531"/>
    <p:sldId id="988" r:id="rId532"/>
    <p:sldId id="1026" r:id="rId533"/>
    <p:sldId id="1106" r:id="rId534"/>
    <p:sldId id="858" r:id="rId5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583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340420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3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21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6" name="Rectangle 5">
            <a:extLst>
              <a:ext uri="{FF2B5EF4-FFF2-40B4-BE49-F238E27FC236}">
                <a16:creationId xmlns:a16="http://schemas.microsoft.com/office/drawing/2014/main" id="{D95B5DA9-2469-4131-B3C7-8C95A7B5F993}"/>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0AE1FD-A832-4380-AE40-3766C49C27F5}"/>
              </a:ext>
            </a:extLst>
          </p:cNvPr>
          <p:cNvSpPr/>
          <p:nvPr/>
        </p:nvSpPr>
        <p:spPr>
          <a:xfrm>
            <a:off x="136511" y="1340768"/>
            <a:ext cx="8870978" cy="455509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F8D36C-3CE9-4103-9316-2F5E65A3CDB9}"/>
              </a:ext>
            </a:extLst>
          </p:cNvPr>
          <p:cNvSpPr/>
          <p:nvPr/>
        </p:nvSpPr>
        <p:spPr>
          <a:xfrm>
            <a:off x="136511" y="1340768"/>
            <a:ext cx="8964488"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todayDateTime </a:t>
            </a:r>
            <a:r>
              <a:rPr lang="en-US" dirty="0">
                <a:solidFill>
                  <a:srgbClr val="834689"/>
                </a:solidFill>
                <a:latin typeface="Arial" panose="020B0604020202020204" pitchFamily="34" charset="0"/>
                <a:cs typeface="Arial" panose="020B0604020202020204" pitchFamily="34" charset="0"/>
              </a:rPr>
              <a:t>DATETIME </a:t>
            </a:r>
            <a:r>
              <a:rPr lang="en-US" dirty="0">
                <a:solidFill>
                  <a:srgbClr val="006C86"/>
                </a:solidFill>
                <a:latin typeface="Arial" panose="020B0604020202020204" pitchFamily="34" charset="0"/>
                <a:cs typeface="Arial" panose="020B0604020202020204" pitchFamily="34" charset="0"/>
              </a:rPr>
              <a:t>DEFAULT</a:t>
            </a:r>
            <a:r>
              <a:rPr lang="en-US" dirty="0">
                <a:latin typeface="Liberation Mono"/>
                <a:cs typeface="Arial" panose="020B0604020202020204" pitchFamily="34" charset="0"/>
              </a:rPr>
              <a:t> </a:t>
            </a:r>
            <a:r>
              <a:rPr lang="en-US" b="1" dirty="0">
                <a:latin typeface="Arial" panose="020B0604020202020204" pitchFamily="34" charset="0"/>
                <a:cs typeface="Arial" panose="020B0604020202020204" pitchFamily="34" charset="0"/>
              </a:rPr>
              <a:t>NOW() </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sz="2000" b="1" i="1" dirty="0">
                <a:solidFill>
                  <a:srgbClr val="C00000"/>
                </a:solidFill>
                <a:latin typeface="Arial" panose="020B0604020202020204" pitchFamily="34" charset="0"/>
                <a:cs typeface="Arial" panose="020B0604020202020204" pitchFamily="34" charset="0"/>
              </a:rPr>
              <a:t>fn1</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sz="2000" b="1" dirty="0">
                <a:solidFill>
                  <a:srgbClr val="00B050"/>
                </a:solidFill>
                <a:latin typeface="Liberation Mono"/>
              </a:rPr>
              <a:t>// ERROR disallowed function: `fn1`.</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3131D9D2-D8F1-45E4-9978-8283E50E3F1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a:extLst>
              <a:ext uri="{FF2B5EF4-FFF2-40B4-BE49-F238E27FC236}">
                <a16:creationId xmlns:a16="http://schemas.microsoft.com/office/drawing/2014/main" id="{ABFE5E2B-E49A-4CB9-954D-6364FDC92CD1}"/>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7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must be given a value when a new record is inserted.</a:t>
            </a:r>
          </a:p>
        </p:txBody>
      </p:sp>
      <p:sp>
        <p:nvSpPr>
          <p:cNvPr id="5" name="TextBox 4"/>
          <p:cNvSpPr txBox="1"/>
          <p:nvPr/>
        </p:nvSpPr>
        <p:spPr>
          <a:xfrm>
            <a:off x="138545" y="381795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6" name="Rectangle 5">
            <a:extLst>
              <a:ext uri="{FF2B5EF4-FFF2-40B4-BE49-F238E27FC236}">
                <a16:creationId xmlns:a16="http://schemas.microsoft.com/office/drawing/2014/main" id="{59638460-2AAC-4DDF-915B-CF1FE2D031B6}"/>
              </a:ext>
            </a:extLst>
          </p:cNvPr>
          <p:cNvSpPr/>
          <p:nvPr/>
        </p:nvSpPr>
        <p:spPr>
          <a:xfrm>
            <a:off x="138545" y="4823942"/>
            <a:ext cx="5760640" cy="769441"/>
          </a:xfrm>
          <a:prstGeom prst="rect">
            <a:avLst/>
          </a:prstGeom>
        </p:spPr>
        <p:txBody>
          <a:bodyPr wrap="square">
            <a:spAutoFit/>
          </a:bodyPr>
          <a:lstStyle/>
          <a:p>
            <a:r>
              <a:rPr lang="en-IN" sz="2200" dirty="0">
                <a:solidFill>
                  <a:srgbClr val="006C86"/>
                </a:solidFill>
                <a:latin typeface="Open sans"/>
              </a:rPr>
              <a:t>Primary key in a relation is always associated with an INDEX object.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71639" y="1844824"/>
            <a:ext cx="8839200" cy="29030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must contain unique values. If the primary key consists of multiple columns, the combination of values in these columns must be unique.</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545627" y="1635765"/>
            <a:ext cx="3355379"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545627" y="3839669"/>
            <a:ext cx="427165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4359148" y="1635765"/>
            <a:ext cx="453333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91544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6" name="Rectangle 15">
            <a:extLst>
              <a:ext uri="{FF2B5EF4-FFF2-40B4-BE49-F238E27FC236}">
                <a16:creationId xmlns:a16="http://schemas.microsoft.com/office/drawing/2014/main" id="{D9A51BB9-98B8-4A94-A83D-7C4A3BEAF5BF}"/>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341016" y="1418268"/>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3624896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9" name="Rectangle 8">
            <a:extLst>
              <a:ext uri="{FF2B5EF4-FFF2-40B4-BE49-F238E27FC236}">
                <a16:creationId xmlns:a16="http://schemas.microsoft.com/office/drawing/2014/main" id="{11364AC2-6C3D-4099-B1A0-C9368F2CA08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3D74C47-F3C7-4220-B4F9-1EC0AF1FB8D4}"/>
              </a:ext>
            </a:extLst>
          </p:cNvPr>
          <p:cNvSpPr/>
          <p:nvPr/>
        </p:nvSpPr>
        <p:spPr>
          <a:xfrm>
            <a:off x="320781" y="3515720"/>
            <a:ext cx="8571699"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4A39AA47-C77C-4E0F-A603-FB8B944B3EE7}"/>
              </a:ext>
            </a:extLst>
          </p:cNvPr>
          <p:cNvSpPr/>
          <p:nvPr/>
        </p:nvSpPr>
        <p:spPr>
          <a:xfrm>
            <a:off x="406574" y="3688061"/>
            <a:ext cx="848590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A99394A-6442-4A71-9EDB-60AF75F252B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184374CF-8D3F-4DC6-AE0A-0B71934C7877}"/>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63BDF7BA-BEE8-46CF-9B24-804E93F94181}"/>
              </a:ext>
            </a:extLst>
          </p:cNvPr>
          <p:cNvSpPr/>
          <p:nvPr/>
        </p:nvSpPr>
        <p:spPr>
          <a:xfrm>
            <a:off x="262557" y="188640"/>
            <a:ext cx="855791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CBFC51C-0FDE-4B9A-8FA3-323C1D6DAD8F}"/>
              </a:ext>
            </a:extLst>
          </p:cNvPr>
          <p:cNvSpPr txBox="1"/>
          <p:nvPr/>
        </p:nvSpPr>
        <p:spPr>
          <a:xfrm>
            <a:off x="262557" y="3933056"/>
            <a:ext cx="8557915"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CE300-2050-49A3-BDFF-69F18BC5022A}"/>
              </a:ext>
            </a:extLst>
          </p:cNvPr>
          <p:cNvSpPr/>
          <p:nvPr/>
        </p:nvSpPr>
        <p:spPr>
          <a:xfrm>
            <a:off x="88918" y="1556792"/>
            <a:ext cx="448308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15420" y="3789040"/>
            <a:ext cx="52906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64B792B4-F103-4B9E-8BE5-E5456C9C3BA3}"/>
              </a:ext>
            </a:extLst>
          </p:cNvPr>
          <p:cNvSpPr/>
          <p:nvPr/>
        </p:nvSpPr>
        <p:spPr>
          <a:xfrm>
            <a:off x="4911522" y="1556792"/>
            <a:ext cx="412497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B966E861-D527-4689-A3C9-0CEBD918775C}"/>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12" name="Rectangle 11">
            <a:extLst>
              <a:ext uri="{FF2B5EF4-FFF2-40B4-BE49-F238E27FC236}">
                <a16:creationId xmlns:a16="http://schemas.microsoft.com/office/drawing/2014/main" id="{E3408AE1-AF25-466F-B71F-1540237FAAC6}"/>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unique key column</a:t>
            </a:r>
          </a:p>
        </p:txBody>
      </p:sp>
    </p:spTree>
    <p:extLst>
      <p:ext uri="{BB962C8B-B14F-4D97-AF65-F5344CB8AC3E}">
        <p14:creationId xmlns:p14="http://schemas.microsoft.com/office/powerpoint/2010/main" val="30606524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B4EB2E-46A3-4F3F-AE84-6638B1630E93}"/>
              </a:ext>
            </a:extLst>
          </p:cNvPr>
          <p:cNvSpPr/>
          <p:nvPr/>
        </p:nvSpPr>
        <p:spPr>
          <a:xfrm>
            <a:off x="269610" y="1556792"/>
            <a:ext cx="6499277"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240617" y="3493070"/>
            <a:ext cx="8588072" cy="872034"/>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94AFCED8-81A8-4D1F-A41C-383EA53A32B8}"/>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7" name="Rectangle 6">
            <a:extLst>
              <a:ext uri="{FF2B5EF4-FFF2-40B4-BE49-F238E27FC236}">
                <a16:creationId xmlns:a16="http://schemas.microsoft.com/office/drawing/2014/main" id="{3534712C-611D-4809-9CEB-359F391BBD80}"/>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46" y="1321636"/>
            <a:ext cx="8715584"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5133017" y="2420888"/>
            <a:ext cx="3520075"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15" name="Rectangle 14">
            <a:extLst>
              <a:ext uri="{FF2B5EF4-FFF2-40B4-BE49-F238E27FC236}">
                <a16:creationId xmlns:a16="http://schemas.microsoft.com/office/drawing/2014/main" id="{44B276FC-D2E2-41E3-BBA6-11C8E14EE7B2}"/>
              </a:ext>
            </a:extLst>
          </p:cNvPr>
          <p:cNvSpPr/>
          <p:nvPr/>
        </p:nvSpPr>
        <p:spPr>
          <a:xfrm>
            <a:off x="156746" y="4308584"/>
            <a:ext cx="4976271"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156746" y="2420888"/>
            <a:ext cx="441525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133018" y="4308584"/>
            <a:ext cx="3934782"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
        <p:nvSpPr>
          <p:cNvPr id="10" name="Rectangle 9">
            <a:extLst>
              <a:ext uri="{FF2B5EF4-FFF2-40B4-BE49-F238E27FC236}">
                <a16:creationId xmlns:a16="http://schemas.microsoft.com/office/drawing/2014/main" id="{ED6705DC-0EAC-4A15-BFD3-C7686EC4EB9E}"/>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11" name="Rectangle 10">
            <a:extLst>
              <a:ext uri="{FF2B5EF4-FFF2-40B4-BE49-F238E27FC236}">
                <a16:creationId xmlns:a16="http://schemas.microsoft.com/office/drawing/2014/main" id="{2940A0F0-18E2-4AD5-8604-F454AEF12166}"/>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23706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chemeClr val="tx1">
                    <a:lumMod val="85000"/>
                    <a:lumOff val="15000"/>
                  </a:schemeClr>
                </a:solidFill>
                <a:latin typeface="Open sans"/>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2987824" y="5472581"/>
            <a:ext cx="6003776"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881934"/>
            <a:ext cx="8643998" cy="954107"/>
          </a:xfrm>
          <a:prstGeom prst="rect">
            <a:avLst/>
          </a:prstGeom>
        </p:spPr>
        <p:txBody>
          <a:bodyPr wrap="square">
            <a:spAutoFit/>
          </a:bodyPr>
          <a:lstStyle/>
          <a:p>
            <a:r>
              <a:rPr lang="en-US" sz="2000" dirty="0">
                <a:solidFill>
                  <a:srgbClr val="E01E1E"/>
                </a:solidFill>
                <a:latin typeface="Arial" panose="020B0604020202020204" pitchFamily="34" charset="0"/>
                <a:cs typeface="Arial" panose="020B0604020202020204" pitchFamily="34" charset="0"/>
              </a:rPr>
              <a:t>Note: </a:t>
            </a:r>
          </a:p>
          <a:p>
            <a:r>
              <a:rPr lang="en-US" dirty="0">
                <a:solidFill>
                  <a:srgbClr val="006C86"/>
                </a:solidFill>
                <a:latin typeface="Arial" panose="020B0604020202020204" pitchFamily="34" charset="0"/>
                <a:cs typeface="Arial" panose="020B0604020202020204" pitchFamily="34" charset="0"/>
              </a:rPr>
              <a:t>Parent and child tables must use the same storage engine, and they cannot be defined as temporary tables.</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918" y="760929"/>
            <a:ext cx="891215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108675" y="1860413"/>
            <a:ext cx="51671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FA0C66F-1846-40FE-8C48-5D980C472E24}"/>
              </a:ext>
            </a:extLst>
          </p:cNvPr>
          <p:cNvSpPr/>
          <p:nvPr/>
        </p:nvSpPr>
        <p:spPr>
          <a:xfrm>
            <a:off x="114267" y="3814580"/>
            <a:ext cx="6373538"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1C7B62-56B2-4EAC-80D8-0FA86E4CF486}"/>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5912997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918" y="760929"/>
            <a:ext cx="891215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700953F-8F2D-4B21-957A-129845EC950E}"/>
              </a:ext>
            </a:extLst>
          </p:cNvPr>
          <p:cNvSpPr/>
          <p:nvPr/>
        </p:nvSpPr>
        <p:spPr>
          <a:xfrm>
            <a:off x="189555" y="3557915"/>
            <a:ext cx="865993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857C128-9527-4E44-A492-6A4952E93612}"/>
              </a:ext>
            </a:extLst>
          </p:cNvPr>
          <p:cNvSpPr/>
          <p:nvPr/>
        </p:nvSpPr>
        <p:spPr>
          <a:xfrm>
            <a:off x="220744" y="5733256"/>
            <a:ext cx="8389420" cy="923330"/>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 </a:t>
            </a:r>
            <a:r>
              <a:rPr lang="en-US" dirty="0">
                <a:solidFill>
                  <a:srgbClr val="002060"/>
                </a:solidFill>
                <a:latin typeface="Arial" panose="020B0604020202020204" pitchFamily="34" charset="0"/>
                <a:cs typeface="Arial" panose="020B0604020202020204" pitchFamily="34" charset="0"/>
              </a:rPr>
              <a:t>If we don’t give constraint name. System will automatically generated the constraint name and will assign to foreign key constraint</a:t>
            </a:r>
            <a:r>
              <a:rPr lang="en-US" dirty="0">
                <a:solidFill>
                  <a:schemeClr val="accent6">
                    <a:lumMod val="50000"/>
                  </a:schemeClr>
                </a:solidFill>
                <a:latin typeface="Arial" panose="020B0604020202020204" pitchFamily="34" charset="0"/>
                <a:cs typeface="Arial" panose="020B0604020202020204" pitchFamily="34" charset="0"/>
              </a:rPr>
              <a:t>. </a:t>
            </a:r>
            <a:r>
              <a:rPr lang="en-US" b="1" dirty="0">
                <a:solidFill>
                  <a:schemeClr val="accent6">
                    <a:lumMod val="50000"/>
                  </a:schemeClr>
                </a:solidFill>
                <a:latin typeface="Arial" panose="020B0604020202020204" pitchFamily="34" charset="0"/>
                <a:cs typeface="Arial" panose="020B0604020202020204" pitchFamily="34" charset="0"/>
              </a:rPr>
              <a:t>e.g. login_ibfk_1, login_ibfk_2, …..</a:t>
            </a:r>
            <a:endParaRPr lang="en-IN" b="1" dirty="0">
              <a:solidFill>
                <a:schemeClr val="accent6">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1C7B62-56B2-4EAC-80D8-0FA86E4CF486}"/>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12" name="Rectangle 11">
            <a:extLst>
              <a:ext uri="{FF2B5EF4-FFF2-40B4-BE49-F238E27FC236}">
                <a16:creationId xmlns:a16="http://schemas.microsoft.com/office/drawing/2014/main" id="{99B49F55-F555-491E-B212-E809A6DC9478}"/>
              </a:ext>
            </a:extLst>
          </p:cNvPr>
          <p:cNvSpPr/>
          <p:nvPr/>
        </p:nvSpPr>
        <p:spPr>
          <a:xfrm>
            <a:off x="108675" y="1731581"/>
            <a:ext cx="51671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45569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B16FEB-3111-42B0-9974-6BE42645DA27}"/>
              </a:ext>
            </a:extLst>
          </p:cNvPr>
          <p:cNvSpPr/>
          <p:nvPr/>
        </p:nvSpPr>
        <p:spPr>
          <a:xfrm>
            <a:off x="277964" y="3789040"/>
            <a:ext cx="8588072" cy="1200329"/>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endParaRPr lang="en-IN" dirty="0">
              <a:latin typeface="Arial" panose="020B0604020202020204" pitchFamily="34" charset="0"/>
              <a:cs typeface="Arial" panose="020B0604020202020204" pitchFamily="34" charset="0"/>
            </a:endParaRPr>
          </a:p>
          <a:p>
            <a:pPr marL="214341" indent="-214341">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6" name="Rectangle 5">
            <a:extLst>
              <a:ext uri="{FF2B5EF4-FFF2-40B4-BE49-F238E27FC236}">
                <a16:creationId xmlns:a16="http://schemas.microsoft.com/office/drawing/2014/main" id="{2414E19E-1633-405B-B460-842657490657}"/>
              </a:ext>
            </a:extLst>
          </p:cNvPr>
          <p:cNvSpPr/>
          <p:nvPr/>
        </p:nvSpPr>
        <p:spPr>
          <a:xfrm>
            <a:off x="277964" y="1458650"/>
            <a:ext cx="42940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4877504" y="1458650"/>
            <a:ext cx="37269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79F3661B-A5B1-46FE-B88F-A0D38D7ADC97}"/>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Foreign Key using Alter</a:t>
            </a:r>
          </a:p>
        </p:txBody>
      </p:sp>
      <p:sp>
        <p:nvSpPr>
          <p:cNvPr id="9" name="Rectangle 8">
            <a:extLst>
              <a:ext uri="{FF2B5EF4-FFF2-40B4-BE49-F238E27FC236}">
                <a16:creationId xmlns:a16="http://schemas.microsoft.com/office/drawing/2014/main" id="{E7483078-309D-4C0A-A97E-CD17C03F74A9}"/>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631407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21C021-771E-46CA-8586-187657349569}"/>
              </a:ext>
            </a:extLst>
          </p:cNvPr>
          <p:cNvSpPr/>
          <p:nvPr/>
        </p:nvSpPr>
        <p:spPr>
          <a:xfrm>
            <a:off x="304970" y="1397549"/>
            <a:ext cx="6355261"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304970" y="3197875"/>
            <a:ext cx="853406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F6222EEF-CBB8-47DE-939E-8965FA5A9994}"/>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Foreign Key</a:t>
            </a:r>
          </a:p>
        </p:txBody>
      </p:sp>
      <p:sp>
        <p:nvSpPr>
          <p:cNvPr id="12" name="Rectangle 11">
            <a:extLst>
              <a:ext uri="{FF2B5EF4-FFF2-40B4-BE49-F238E27FC236}">
                <a16:creationId xmlns:a16="http://schemas.microsoft.com/office/drawing/2014/main" id="{86D0D414-242F-418C-9492-F743B4764024}"/>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724ACD93-6D79-4871-8E60-249A29E9643C}"/>
              </a:ext>
            </a:extLst>
          </p:cNvPr>
          <p:cNvSpPr/>
          <p:nvPr/>
        </p:nvSpPr>
        <p:spPr>
          <a:xfrm>
            <a:off x="318887" y="5563265"/>
            <a:ext cx="8641532" cy="456535"/>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p:txBody>
      </p:sp>
    </p:spTree>
    <p:extLst>
      <p:ext uri="{BB962C8B-B14F-4D97-AF65-F5344CB8AC3E}">
        <p14:creationId xmlns:p14="http://schemas.microsoft.com/office/powerpoint/2010/main" val="20390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818" y="5183200"/>
            <a:ext cx="8641532" cy="646331"/>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59D72E5-7050-4773-9F2D-5AEC37CC0492}"/>
              </a:ext>
            </a:extLst>
          </p:cNvPr>
          <p:cNvSpPr/>
          <p:nvPr/>
        </p:nvSpPr>
        <p:spPr>
          <a:xfrm>
            <a:off x="309650" y="3151875"/>
            <a:ext cx="595018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33743" y="6019800"/>
            <a:ext cx="9144000" cy="830997"/>
          </a:xfrm>
          <a:prstGeom prst="rect">
            <a:avLst/>
          </a:prstGeom>
          <a:solidFill>
            <a:schemeClr val="bg1"/>
          </a:solidFill>
        </p:spPr>
        <p:txBody>
          <a:bodyPr wrap="square">
            <a:spAutoFit/>
          </a:bodyPr>
          <a:lstStyle/>
          <a:p>
            <a:pPr marL="214341" indent="-214341">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10" name="Rectangle 9">
            <a:extLst>
              <a:ext uri="{FF2B5EF4-FFF2-40B4-BE49-F238E27FC236}">
                <a16:creationId xmlns:a16="http://schemas.microsoft.com/office/drawing/2014/main" id="{F6222EEF-CBB8-47DE-939E-8965FA5A9994}"/>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Foreign Key</a:t>
            </a:r>
          </a:p>
        </p:txBody>
      </p:sp>
      <p:sp>
        <p:nvSpPr>
          <p:cNvPr id="12" name="Rectangle 11">
            <a:extLst>
              <a:ext uri="{FF2B5EF4-FFF2-40B4-BE49-F238E27FC236}">
                <a16:creationId xmlns:a16="http://schemas.microsoft.com/office/drawing/2014/main" id="{86D0D414-242F-418C-9492-F743B4764024}"/>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4A4C93E2-A344-4F16-8D96-78E3ADAFABCC}"/>
              </a:ext>
            </a:extLst>
          </p:cNvPr>
          <p:cNvSpPr/>
          <p:nvPr/>
        </p:nvSpPr>
        <p:spPr>
          <a:xfrm>
            <a:off x="304970" y="1397549"/>
            <a:ext cx="6355261"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1023629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31756974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670968-6661-4729-91C2-78B25290AFCA}"/>
              </a:ext>
            </a:extLst>
          </p:cNvPr>
          <p:cNvSpPr/>
          <p:nvPr/>
        </p:nvSpPr>
        <p:spPr>
          <a:xfrm>
            <a:off x="304970" y="1340768"/>
            <a:ext cx="408444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36563" y="1344306"/>
            <a:ext cx="383989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17492" y="764704"/>
            <a:ext cx="795490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17492" y="3962087"/>
            <a:ext cx="507458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71D31C9-F143-4A77-A839-E011E4341105}"/>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Tree>
    <p:extLst>
      <p:ext uri="{BB962C8B-B14F-4D97-AF65-F5344CB8AC3E}">
        <p14:creationId xmlns:p14="http://schemas.microsoft.com/office/powerpoint/2010/main" val="1470988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5CFF68-B162-4F3B-A3FB-141AFB29E4B4}"/>
              </a:ext>
            </a:extLst>
          </p:cNvPr>
          <p:cNvSpPr/>
          <p:nvPr/>
        </p:nvSpPr>
        <p:spPr>
          <a:xfrm>
            <a:off x="304970" y="1343761"/>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17492" y="764704"/>
            <a:ext cx="795490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8" name="Rectangle 7">
            <a:extLst>
              <a:ext uri="{FF2B5EF4-FFF2-40B4-BE49-F238E27FC236}">
                <a16:creationId xmlns:a16="http://schemas.microsoft.com/office/drawing/2014/main" id="{371D31C9-F143-4A77-A839-E011E4341105}"/>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Tree>
    <p:extLst>
      <p:ext uri="{BB962C8B-B14F-4D97-AF65-F5344CB8AC3E}">
        <p14:creationId xmlns:p14="http://schemas.microsoft.com/office/powerpoint/2010/main" val="9119991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CA5536-5970-4AD5-B4AF-DDE60B95332C}"/>
              </a:ext>
            </a:extLst>
          </p:cNvPr>
          <p:cNvSpPr/>
          <p:nvPr/>
        </p:nvSpPr>
        <p:spPr>
          <a:xfrm>
            <a:off x="240617" y="3639098"/>
            <a:ext cx="8588072" cy="872034"/>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1A47A7E4-6467-4917-8D00-2F5C31C7F533}"/>
              </a:ext>
            </a:extLst>
          </p:cNvPr>
          <p:cNvSpPr/>
          <p:nvPr/>
        </p:nvSpPr>
        <p:spPr>
          <a:xfrm>
            <a:off x="240616" y="1313965"/>
            <a:ext cx="541150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7BBF2A65-DB97-4B47-803F-A921A9C3606F}"/>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Check Key using Alter</a:t>
            </a:r>
          </a:p>
        </p:txBody>
      </p:sp>
      <p:sp>
        <p:nvSpPr>
          <p:cNvPr id="8" name="Rectangle 7">
            <a:extLst>
              <a:ext uri="{FF2B5EF4-FFF2-40B4-BE49-F238E27FC236}">
                <a16:creationId xmlns:a16="http://schemas.microsoft.com/office/drawing/2014/main" id="{EA43132F-CF4C-4B51-9172-437133138442}"/>
              </a:ext>
            </a:extLst>
          </p:cNvPr>
          <p:cNvSpPr/>
          <p:nvPr/>
        </p:nvSpPr>
        <p:spPr>
          <a:xfrm>
            <a:off x="217492" y="764704"/>
            <a:ext cx="87469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2838336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2310A1-C3ED-4F6A-B1B8-68016A2C05F9}"/>
              </a:ext>
            </a:extLst>
          </p:cNvPr>
          <p:cNvSpPr/>
          <p:nvPr/>
        </p:nvSpPr>
        <p:spPr>
          <a:xfrm>
            <a:off x="5508104" y="1446941"/>
            <a:ext cx="342453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D998E65-2285-4F02-85BD-82F5A3CC8922}"/>
              </a:ext>
            </a:extLst>
          </p:cNvPr>
          <p:cNvSpPr/>
          <p:nvPr/>
        </p:nvSpPr>
        <p:spPr>
          <a:xfrm>
            <a:off x="187070" y="1446941"/>
            <a:ext cx="5321034"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217492" y="3791171"/>
            <a:ext cx="8746996" cy="1287532"/>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users_chk_1;</a:t>
            </a:r>
            <a:endParaRPr lang="en-IN" dirty="0">
              <a:solidFill>
                <a:srgbClr val="0077AA"/>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 y="5385990"/>
            <a:ext cx="9144000" cy="923330"/>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TABLE_NAME, CONSTRAINT_NAME, CONSTRAINT_TYPE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information_schema.table_constraints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TABLE_SCHEMA='DB2' </a:t>
            </a:r>
            <a:r>
              <a:rPr lang="en-IN" dirty="0">
                <a:solidFill>
                  <a:srgbClr val="0077AA"/>
                </a:solidFill>
                <a:latin typeface="Arial" panose="020B0604020202020204" pitchFamily="34" charset="0"/>
                <a:cs typeface="Arial" panose="020B0604020202020204" pitchFamily="34" charset="0"/>
              </a:rPr>
              <a:t>AND</a:t>
            </a:r>
            <a:r>
              <a:rPr lang="en-IN" dirty="0">
                <a:latin typeface="Arial" panose="020B0604020202020204" pitchFamily="34" charset="0"/>
                <a:cs typeface="Arial" panose="020B0604020202020204" pitchFamily="34" charset="0"/>
              </a:rPr>
              <a:t> (TABLE_NAME LIKE 'U%' </a:t>
            </a:r>
            <a:r>
              <a:rPr lang="en-IN" dirty="0">
                <a:solidFill>
                  <a:srgbClr val="0077AA"/>
                </a:solidFill>
                <a:latin typeface="Arial" panose="020B0604020202020204" pitchFamily="34" charset="0"/>
                <a:cs typeface="Arial" panose="020B0604020202020204" pitchFamily="34" charset="0"/>
              </a:rPr>
              <a:t>OR</a:t>
            </a:r>
            <a:r>
              <a:rPr lang="en-IN" dirty="0">
                <a:latin typeface="Arial" panose="020B0604020202020204" pitchFamily="34" charset="0"/>
                <a:cs typeface="Arial" panose="020B0604020202020204" pitchFamily="34" charset="0"/>
              </a:rPr>
              <a:t> TABLE_NAME LIKE 'L%');</a:t>
            </a:r>
          </a:p>
        </p:txBody>
      </p:sp>
      <p:sp>
        <p:nvSpPr>
          <p:cNvPr id="10" name="Rectangle 9">
            <a:extLst>
              <a:ext uri="{FF2B5EF4-FFF2-40B4-BE49-F238E27FC236}">
                <a16:creationId xmlns:a16="http://schemas.microsoft.com/office/drawing/2014/main" id="{19C57944-B76A-4C00-B1AF-1B0BB08CCE02}"/>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Check Key</a:t>
            </a:r>
          </a:p>
        </p:txBody>
      </p:sp>
      <p:sp>
        <p:nvSpPr>
          <p:cNvPr id="13" name="Rectangle 12">
            <a:extLst>
              <a:ext uri="{FF2B5EF4-FFF2-40B4-BE49-F238E27FC236}">
                <a16:creationId xmlns:a16="http://schemas.microsoft.com/office/drawing/2014/main" id="{AA8A474D-DB03-4104-835D-34BC5D4197CE}"/>
              </a:ext>
            </a:extLst>
          </p:cNvPr>
          <p:cNvSpPr/>
          <p:nvPr/>
        </p:nvSpPr>
        <p:spPr>
          <a:xfrm>
            <a:off x="217492" y="764704"/>
            <a:ext cx="87469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4082686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E2652-EC8A-4B3D-B413-CB5BD593191C}"/>
              </a:ext>
            </a:extLst>
          </p:cNvPr>
          <p:cNvSpPr/>
          <p:nvPr/>
        </p:nvSpPr>
        <p:spPr>
          <a:xfrm>
            <a:off x="217492" y="836712"/>
            <a:ext cx="67437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0" y="1444968"/>
            <a:ext cx="9144000" cy="378052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Arial" panose="020B0604020202020204" pitchFamily="34" charset="0"/>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Arial" panose="020B0604020202020204" pitchFamily="34" charset="0"/>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Arial" panose="020B0604020202020204" pitchFamily="34" charset="0"/>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Arial" panose="020B0604020202020204" pitchFamily="34" charset="0"/>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Arial" panose="020B0604020202020204" pitchFamily="34" charset="0"/>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DE6FC94-A04B-4A49-AFF9-19815710873C}"/>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Tree>
    <p:extLst>
      <p:ext uri="{BB962C8B-B14F-4D97-AF65-F5344CB8AC3E}">
        <p14:creationId xmlns:p14="http://schemas.microsoft.com/office/powerpoint/2010/main" val="77741756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9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26033</TotalTime>
  <Words>42503</Words>
  <Application>Microsoft Office PowerPoint</Application>
  <PresentationFormat>On-screen Show (4:3)</PresentationFormat>
  <Paragraphs>4815</Paragraphs>
  <Slides>534</Slides>
  <Notes>14</Notes>
  <HiddenSlides>145</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534</vt:i4>
      </vt:variant>
    </vt:vector>
  </HeadingPairs>
  <TitlesOfParts>
    <vt:vector size="57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5052</cp:revision>
  <dcterms:created xsi:type="dcterms:W3CDTF">2015-10-09T06:09:34Z</dcterms:created>
  <dcterms:modified xsi:type="dcterms:W3CDTF">2020-05-03T06:33:20Z</dcterms:modified>
</cp:coreProperties>
</file>